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3" r:id="rId3"/>
    <p:sldId id="256" r:id="rId4"/>
    <p:sldId id="257" r:id="rId5"/>
    <p:sldId id="258" r:id="rId6"/>
    <p:sldId id="259" r:id="rId7"/>
    <p:sldId id="275" r:id="rId8"/>
    <p:sldId id="260" r:id="rId9"/>
    <p:sldId id="261" r:id="rId10"/>
    <p:sldId id="262" r:id="rId11"/>
    <p:sldId id="276" r:id="rId12"/>
    <p:sldId id="263" r:id="rId13"/>
    <p:sldId id="264" r:id="rId14"/>
    <p:sldId id="265" r:id="rId15"/>
    <p:sldId id="277" r:id="rId16"/>
    <p:sldId id="266" r:id="rId17"/>
    <p:sldId id="267" r:id="rId18"/>
    <p:sldId id="268" r:id="rId19"/>
    <p:sldId id="278" r:id="rId20"/>
    <p:sldId id="269" r:id="rId21"/>
    <p:sldId id="270" r:id="rId22"/>
    <p:sldId id="271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223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2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7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4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6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6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77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6946A-09B8-F64A-AD89-892DAF326318}" type="datetimeFigureOut">
              <a:rPr lang="en-US" smtClean="0"/>
              <a:t>22/05/19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9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TC2019_1600x1200_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581" y="1600200"/>
            <a:ext cx="8846559" cy="4525963"/>
          </a:xfrm>
        </p:spPr>
        <p:txBody>
          <a:bodyPr/>
          <a:lstStyle/>
          <a:p>
            <a:pPr marL="0" indent="0" algn="ctr">
              <a:buNone/>
            </a:pP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Working Software” </a:t>
            </a: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over </a:t>
            </a:r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Comprehensive Documentation”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900"/>
            <a:ext cx="9144000" cy="66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Publish </a:t>
            </a:r>
            <a:r>
              <a:rPr lang="en-US" dirty="0"/>
              <a:t>a Test Approach document </a:t>
            </a:r>
          </a:p>
          <a:p>
            <a:pPr lvl="0"/>
            <a:endParaRPr lang="en-GB" dirty="0"/>
          </a:p>
          <a:p>
            <a:pPr lvl="0"/>
            <a:r>
              <a:rPr lang="en-US" dirty="0" smtClean="0"/>
              <a:t>Tests </a:t>
            </a:r>
            <a:r>
              <a:rPr lang="en-US" dirty="0"/>
              <a:t>as living </a:t>
            </a:r>
            <a:r>
              <a:rPr lang="en-US" dirty="0" smtClean="0"/>
              <a:t>documentation.</a:t>
            </a:r>
          </a:p>
          <a:p>
            <a:pPr lvl="0"/>
            <a:endParaRPr lang="en-GB" dirty="0"/>
          </a:p>
          <a:p>
            <a:pPr lvl="0"/>
            <a:r>
              <a:rPr lang="en-US" dirty="0" smtClean="0"/>
              <a:t>Automate Test Reports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Performance tests </a:t>
            </a:r>
            <a:r>
              <a:rPr lang="en-US" dirty="0"/>
              <a:t>as part of the pipeline.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8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Time made available for higher value activities e.g. Exploratory Tests</a:t>
            </a:r>
          </a:p>
          <a:p>
            <a:pPr marL="0" lvl="0" indent="0">
              <a:buNone/>
            </a:pPr>
            <a:endParaRPr lang="en-US" dirty="0" smtClean="0"/>
          </a:p>
          <a:p>
            <a:pPr lvl="0"/>
            <a:r>
              <a:rPr lang="en-GB" dirty="0" smtClean="0"/>
              <a:t>Test and Quality is visible to all and Trust is established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7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6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Customer Collaboration” </a:t>
            </a: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over </a:t>
            </a:r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Contract Negotiation”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7357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600"/>
            <a:ext cx="9144000" cy="66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GB" dirty="0" smtClean="0"/>
              <a:t>Tests should reflect expected customer behaviour.</a:t>
            </a:r>
          </a:p>
          <a:p>
            <a:pPr lvl="0"/>
            <a:endParaRPr lang="en-GB" dirty="0"/>
          </a:p>
          <a:p>
            <a:pPr lvl="0"/>
            <a:r>
              <a:rPr lang="en-US" dirty="0" smtClean="0"/>
              <a:t>Chosen Test framework </a:t>
            </a:r>
            <a:r>
              <a:rPr lang="en-US" dirty="0"/>
              <a:t>should </a:t>
            </a:r>
            <a:r>
              <a:rPr lang="en-US" dirty="0" smtClean="0"/>
              <a:t>be expressive (DSL Test Framework).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Test report is fluent and readable</a:t>
            </a:r>
          </a:p>
          <a:p>
            <a:pPr marL="0" lvl="0" indent="0">
              <a:buNone/>
            </a:pPr>
            <a:endParaRPr lang="en-GB" dirty="0"/>
          </a:p>
          <a:p>
            <a:pPr lvl="0"/>
            <a:r>
              <a:rPr lang="en-US" dirty="0" smtClean="0"/>
              <a:t>Make </a:t>
            </a:r>
            <a:r>
              <a:rPr lang="en-US" dirty="0"/>
              <a:t>Tests reports should be visible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46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User Acceptance Testing phase can be removed. (UAT)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Business </a:t>
            </a:r>
            <a:r>
              <a:rPr lang="en-US" dirty="0" smtClean="0"/>
              <a:t>users’ </a:t>
            </a:r>
            <a:r>
              <a:rPr lang="en-US" dirty="0"/>
              <a:t>time is being used effectively, upfront and continuously.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636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Responding to a Change” </a:t>
            </a: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over </a:t>
            </a:r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Following a Plan”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93973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18" y="126253"/>
            <a:ext cx="8833536" cy="6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TC2019_1600x1200_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24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dirty="0" smtClean="0"/>
              <a:t>Everyone regards </a:t>
            </a:r>
            <a:r>
              <a:rPr lang="en-US" dirty="0"/>
              <a:t>tests as </a:t>
            </a:r>
            <a:r>
              <a:rPr lang="en-US" dirty="0" smtClean="0"/>
              <a:t>an integral part of the </a:t>
            </a:r>
            <a:r>
              <a:rPr lang="en-US" dirty="0"/>
              <a:t>product. </a:t>
            </a:r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 smtClean="0"/>
              <a:t>Definition of DONE should include all tests.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Everyone needs </a:t>
            </a:r>
            <a:r>
              <a:rPr lang="en-US" dirty="0" smtClean="0"/>
              <a:t>to seek and exploit opportunities to tests at the level with minimal cost.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Test effort should not be estimated separately from the development efforts</a:t>
            </a:r>
            <a:r>
              <a:rPr lang="en-US" dirty="0" smtClean="0"/>
              <a:t>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As much as possible tests should be automated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As tests are integrated into the deliverable, there isn’t any extra effort to test changes apart from the actual effort to make the change</a:t>
            </a:r>
            <a:r>
              <a:rPr lang="en-US" dirty="0" smtClean="0"/>
              <a:t>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0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Lets go home 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Quality Checks (Tests) </a:t>
            </a:r>
            <a:r>
              <a:rPr lang="en-US" dirty="0"/>
              <a:t>are embedded in User Stories, Unit Tests and Acceptance Tests</a:t>
            </a:r>
            <a:r>
              <a:rPr lang="en-US" dirty="0" smtClean="0"/>
              <a:t>.</a:t>
            </a:r>
          </a:p>
          <a:p>
            <a:pPr lvl="0"/>
            <a:endParaRPr lang="en-GB" dirty="0"/>
          </a:p>
          <a:p>
            <a:pPr lvl="0"/>
            <a:r>
              <a:rPr lang="en-US" dirty="0" smtClean="0"/>
              <a:t>Create opportunities for conversations that potential leads to removing the UAT Phase.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A story not tested is not “DONE</a:t>
            </a:r>
            <a:r>
              <a:rPr lang="en-US" dirty="0" smtClean="0"/>
              <a:t>”.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Write fluent tests and make test report visible.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30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TC2019_1600x1200_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 Testing really be Agile?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Samuel Adesoga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59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Score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Requirement Gathering &amp; Analysis          																</a:t>
            </a:r>
            <a:r>
              <a:rPr lang="en-US" sz="4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000" dirty="0">
              <a:solidFill>
                <a:srgbClr val="008000"/>
              </a:solidFill>
            </a:endParaRPr>
          </a:p>
          <a:p>
            <a:r>
              <a:rPr lang="en-US" sz="4000" dirty="0" smtClean="0"/>
              <a:t>Development  </a:t>
            </a:r>
            <a:r>
              <a:rPr lang="en-US" sz="4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000" dirty="0" smtClean="0">
              <a:solidFill>
                <a:srgbClr val="008000"/>
              </a:solidFill>
            </a:endParaRPr>
          </a:p>
          <a:p>
            <a:endParaRPr lang="en-US" dirty="0"/>
          </a:p>
          <a:p>
            <a:r>
              <a:rPr lang="en-US" sz="4000" dirty="0" smtClean="0"/>
              <a:t>Testing </a:t>
            </a:r>
            <a:r>
              <a:rPr lang="en-US" sz="40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000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022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647" y="508000"/>
            <a:ext cx="8343153" cy="5618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“Individual and Interactions</a:t>
            </a:r>
            <a:r>
              <a:rPr lang="en-US" dirty="0" smtClean="0"/>
              <a:t>” over “</a:t>
            </a:r>
            <a:r>
              <a:rPr lang="en-US" dirty="0"/>
              <a:t>Processes and Tools</a:t>
            </a:r>
            <a:r>
              <a:rPr lang="en-US" dirty="0" smtClean="0"/>
              <a:t>”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dirty="0"/>
              <a:t>Working Software” </a:t>
            </a:r>
            <a:r>
              <a:rPr lang="en-US" dirty="0" smtClean="0"/>
              <a:t>over “</a:t>
            </a:r>
            <a:r>
              <a:rPr lang="en-US" dirty="0"/>
              <a:t>Comprehensive Documentation</a:t>
            </a:r>
            <a:r>
              <a:rPr lang="en-US" dirty="0" smtClean="0"/>
              <a:t>”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dirty="0"/>
              <a:t>Customer Collaboration” </a:t>
            </a:r>
            <a:r>
              <a:rPr lang="en-US" dirty="0" smtClean="0"/>
              <a:t>over “</a:t>
            </a:r>
            <a:r>
              <a:rPr lang="en-US" dirty="0"/>
              <a:t>Contract Negotiation</a:t>
            </a:r>
            <a:r>
              <a:rPr lang="en-US" dirty="0" smtClean="0"/>
              <a:t>”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dirty="0"/>
              <a:t>Responding to a Change” </a:t>
            </a:r>
            <a:r>
              <a:rPr lang="en-US" dirty="0" smtClean="0"/>
              <a:t>over “</a:t>
            </a:r>
            <a:r>
              <a:rPr lang="en-US" dirty="0"/>
              <a:t>Following a Plan”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6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758"/>
            <a:ext cx="8229600" cy="125888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Individual and Interactions</a:t>
            </a:r>
            <a:r>
              <a:rPr lang="en-US" sz="4500" b="1" dirty="0" smtClean="0"/>
              <a:t>”</a:t>
            </a:r>
          </a:p>
          <a:p>
            <a:pPr marL="0" indent="0" algn="ctr">
              <a:buNone/>
            </a:pPr>
            <a:r>
              <a:rPr lang="en-US" sz="4500" b="1" dirty="0" smtClean="0"/>
              <a:t> </a:t>
            </a:r>
            <a:r>
              <a:rPr lang="en-US" sz="4500" b="1" dirty="0"/>
              <a:t>over </a:t>
            </a: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Processes and Tools”</a:t>
            </a:r>
            <a:r>
              <a:rPr lang="en-GB" sz="5000" dirty="0"/>
              <a:t/>
            </a:r>
            <a:br>
              <a:rPr lang="en-GB" sz="5000" dirty="0"/>
            </a:br>
            <a:endParaRPr lang="en-US" sz="5000" dirty="0" smtClean="0"/>
          </a:p>
        </p:txBody>
      </p:sp>
    </p:spTree>
    <p:extLst>
      <p:ext uri="{BB962C8B-B14F-4D97-AF65-F5344CB8AC3E}">
        <p14:creationId xmlns:p14="http://schemas.microsoft.com/office/powerpoint/2010/main" val="55458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040" y="365311"/>
            <a:ext cx="8268068" cy="58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0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User </a:t>
            </a:r>
            <a:r>
              <a:rPr lang="en-US" dirty="0"/>
              <a:t>stories Huddles</a:t>
            </a:r>
            <a:r>
              <a:rPr lang="en-US" dirty="0" smtClean="0"/>
              <a:t>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T</a:t>
            </a:r>
            <a:r>
              <a:rPr lang="en-US" dirty="0" smtClean="0"/>
              <a:t>esters </a:t>
            </a:r>
            <a:r>
              <a:rPr lang="en-US" dirty="0"/>
              <a:t>in architectural designs decisions sessions</a:t>
            </a:r>
            <a:r>
              <a:rPr lang="en-US" dirty="0" smtClean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 smtClean="0"/>
              <a:t>Discuss defects not hand over Tickets (</a:t>
            </a:r>
            <a:r>
              <a:rPr lang="en-GB" dirty="0" err="1" smtClean="0"/>
              <a:t>Jira</a:t>
            </a:r>
            <a:r>
              <a:rPr lang="en-GB" dirty="0" smtClean="0"/>
              <a:t>)</a:t>
            </a:r>
          </a:p>
          <a:p>
            <a:pPr marL="0" lvl="0" indent="0">
              <a:buNone/>
            </a:pPr>
            <a:endParaRPr lang="en-GB" dirty="0"/>
          </a:p>
          <a:p>
            <a:pPr lvl="0"/>
            <a:r>
              <a:rPr lang="en-US" dirty="0" smtClean="0"/>
              <a:t>Collaborate on high</a:t>
            </a:r>
            <a:r>
              <a:rPr lang="en-US" dirty="0"/>
              <a:t>-level acceptance </a:t>
            </a:r>
            <a:r>
              <a:rPr lang="en-US" dirty="0" smtClean="0"/>
              <a:t>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5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GB" dirty="0" smtClean="0"/>
              <a:t>Reduce Test Duplication across layers within the Test Pyramid</a:t>
            </a:r>
            <a:endParaRPr lang="en-GB" dirty="0"/>
          </a:p>
          <a:p>
            <a:pPr lvl="0"/>
            <a:r>
              <a:rPr lang="en-US" dirty="0"/>
              <a:t>T</a:t>
            </a:r>
            <a:r>
              <a:rPr lang="en-US" dirty="0" smtClean="0"/>
              <a:t>esting is pushed to the left as far as possible.</a:t>
            </a:r>
            <a:endParaRPr lang="en-GB" dirty="0"/>
          </a:p>
          <a:p>
            <a:pPr lvl="0"/>
            <a:r>
              <a:rPr lang="en-US" dirty="0"/>
              <a:t>H</a:t>
            </a:r>
            <a:r>
              <a:rPr lang="en-US" dirty="0" smtClean="0"/>
              <a:t>igher </a:t>
            </a:r>
            <a:r>
              <a:rPr lang="en-US" dirty="0"/>
              <a:t>chance of representing business expectations.</a:t>
            </a:r>
            <a:endParaRPr lang="en-GB" dirty="0"/>
          </a:p>
          <a:p>
            <a:pPr lvl="0"/>
            <a:r>
              <a:rPr lang="en-US" dirty="0" smtClean="0"/>
              <a:t>Increase confidence </a:t>
            </a:r>
            <a:r>
              <a:rPr lang="en-US" dirty="0"/>
              <a:t>of the business in the product being built</a:t>
            </a:r>
            <a:r>
              <a:rPr lang="en-US" dirty="0" smtClean="0"/>
              <a:t>.</a:t>
            </a:r>
            <a:endParaRPr lang="en-GB" dirty="0"/>
          </a:p>
          <a:p>
            <a:pPr lvl="0"/>
            <a:r>
              <a:rPr lang="en-US" dirty="0"/>
              <a:t>A culture of the co-ownership of code and tests is a by-product of these sorts of working </a:t>
            </a:r>
            <a:r>
              <a:rPr lang="en-US" dirty="0" smtClean="0"/>
              <a:t>practices.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3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4953</TotalTime>
  <Words>427</Words>
  <Application>Microsoft Macintosh PowerPoint</Application>
  <PresentationFormat>On-screen Show (4:3)</PresentationFormat>
  <Paragraphs>96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Can Testing really be Agile?</vt:lpstr>
      <vt:lpstr>Agile Score Board</vt:lpstr>
      <vt:lpstr>PowerPoint Presentation</vt:lpstr>
      <vt:lpstr> </vt:lpstr>
      <vt:lpstr>PowerPoint Presentation</vt:lpstr>
      <vt:lpstr>Practices:</vt:lpstr>
      <vt:lpstr>Benefits</vt:lpstr>
      <vt:lpstr>  </vt:lpstr>
      <vt:lpstr>PowerPoint Presentation</vt:lpstr>
      <vt:lpstr>Practices</vt:lpstr>
      <vt:lpstr>Benefits</vt:lpstr>
      <vt:lpstr>  </vt:lpstr>
      <vt:lpstr>PowerPoint Presentation</vt:lpstr>
      <vt:lpstr>Practices</vt:lpstr>
      <vt:lpstr>Benefits</vt:lpstr>
      <vt:lpstr>  </vt:lpstr>
      <vt:lpstr>PowerPoint Presentation</vt:lpstr>
      <vt:lpstr>Practices</vt:lpstr>
      <vt:lpstr>Benefits</vt:lpstr>
      <vt:lpstr>Lets go home …</vt:lpstr>
      <vt:lpstr>PowerPoint Presentation</vt:lpstr>
    </vt:vector>
  </TitlesOfParts>
  <Company>Dacht Solutions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Testing really be Agile?</dc:title>
  <dc:creator>Samuel Adesoga</dc:creator>
  <cp:lastModifiedBy>Samuel Adesoga</cp:lastModifiedBy>
  <cp:revision>15</cp:revision>
  <dcterms:created xsi:type="dcterms:W3CDTF">2019-04-30T21:09:29Z</dcterms:created>
  <dcterms:modified xsi:type="dcterms:W3CDTF">2019-05-22T22:28:33Z</dcterms:modified>
</cp:coreProperties>
</file>